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4" r:id="rId5"/>
    <p:sldId id="265" r:id="rId6"/>
    <p:sldId id="260" r:id="rId7"/>
    <p:sldId id="259" r:id="rId8"/>
    <p:sldId id="261" r:id="rId9"/>
    <p:sldId id="262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35" autoAdjust="0"/>
    <p:restoredTop sz="94660"/>
  </p:normalViewPr>
  <p:slideViewPr>
    <p:cSldViewPr snapToGrid="0">
      <p:cViewPr varScale="1">
        <p:scale>
          <a:sx n="75" d="100"/>
          <a:sy n="75" d="100"/>
        </p:scale>
        <p:origin x="6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07C5C4-5999-4C5C-A794-40F250172E28}" type="doc">
      <dgm:prSet loTypeId="urn:microsoft.com/office/officeart/2005/8/layout/chart3" loCatId="relationship" qsTypeId="urn:microsoft.com/office/officeart/2005/8/quickstyle/simple1" qsCatId="simple" csTypeId="urn:microsoft.com/office/officeart/2005/8/colors/colorful4" csCatId="colorful" phldr="1"/>
      <dgm:spPr/>
    </dgm:pt>
    <dgm:pt modelId="{D1EF1208-3D12-49EC-84D5-AAE9B8F235BE}">
      <dgm:prSet phldrT="[Text]"/>
      <dgm:spPr/>
      <dgm:t>
        <a:bodyPr/>
        <a:lstStyle/>
        <a:p>
          <a:r>
            <a:rPr lang="en-US" dirty="0"/>
            <a:t>Quantitative</a:t>
          </a:r>
        </a:p>
      </dgm:t>
    </dgm:pt>
    <dgm:pt modelId="{BF6DF2EA-F269-4F06-B412-AA58BF882426}" type="parTrans" cxnId="{D5E80878-5CBE-4B1C-BEDF-B486E26C6072}">
      <dgm:prSet/>
      <dgm:spPr/>
      <dgm:t>
        <a:bodyPr/>
        <a:lstStyle/>
        <a:p>
          <a:endParaRPr lang="en-US"/>
        </a:p>
      </dgm:t>
    </dgm:pt>
    <dgm:pt modelId="{44EE7EB2-406A-42A6-A7BC-7DAA15B73439}" type="sibTrans" cxnId="{D5E80878-5CBE-4B1C-BEDF-B486E26C6072}">
      <dgm:prSet/>
      <dgm:spPr/>
      <dgm:t>
        <a:bodyPr/>
        <a:lstStyle/>
        <a:p>
          <a:endParaRPr lang="en-US"/>
        </a:p>
      </dgm:t>
    </dgm:pt>
    <dgm:pt modelId="{FD73F212-091D-4859-BF74-AD163B41456D}">
      <dgm:prSet phldrT="[Text]"/>
      <dgm:spPr/>
      <dgm:t>
        <a:bodyPr/>
        <a:lstStyle/>
        <a:p>
          <a:r>
            <a:rPr lang="en-US" dirty="0"/>
            <a:t>Interactive</a:t>
          </a:r>
        </a:p>
      </dgm:t>
    </dgm:pt>
    <dgm:pt modelId="{541A8B02-9D4E-4EA9-B71F-ED7BAAE7F4E0}" type="parTrans" cxnId="{05468C5A-6CD9-4261-97CE-44D995CB489D}">
      <dgm:prSet/>
      <dgm:spPr/>
      <dgm:t>
        <a:bodyPr/>
        <a:lstStyle/>
        <a:p>
          <a:endParaRPr lang="en-US"/>
        </a:p>
      </dgm:t>
    </dgm:pt>
    <dgm:pt modelId="{C3C1CE81-C57D-4A1B-9EA4-A131682037D1}" type="sibTrans" cxnId="{05468C5A-6CD9-4261-97CE-44D995CB489D}">
      <dgm:prSet/>
      <dgm:spPr/>
      <dgm:t>
        <a:bodyPr/>
        <a:lstStyle/>
        <a:p>
          <a:endParaRPr lang="en-US"/>
        </a:p>
      </dgm:t>
    </dgm:pt>
    <dgm:pt modelId="{53BB2E95-CD96-4F5A-AE31-973EE09EA461}">
      <dgm:prSet phldrT="[Text]"/>
      <dgm:spPr/>
      <dgm:t>
        <a:bodyPr/>
        <a:lstStyle/>
        <a:p>
          <a:r>
            <a:rPr lang="en-US" dirty="0"/>
            <a:t>Systematic</a:t>
          </a:r>
        </a:p>
      </dgm:t>
    </dgm:pt>
    <dgm:pt modelId="{1FF9DE04-64A8-444A-9575-F3405A76C966}" type="parTrans" cxnId="{48E04CB9-A5FF-4049-8B63-D74D8EC0AC0D}">
      <dgm:prSet/>
      <dgm:spPr/>
      <dgm:t>
        <a:bodyPr/>
        <a:lstStyle/>
        <a:p>
          <a:endParaRPr lang="en-US"/>
        </a:p>
      </dgm:t>
    </dgm:pt>
    <dgm:pt modelId="{063ABBC4-9893-4FC2-8557-056A94E62B2C}" type="sibTrans" cxnId="{48E04CB9-A5FF-4049-8B63-D74D8EC0AC0D}">
      <dgm:prSet/>
      <dgm:spPr/>
      <dgm:t>
        <a:bodyPr/>
        <a:lstStyle/>
        <a:p>
          <a:endParaRPr lang="en-US"/>
        </a:p>
      </dgm:t>
    </dgm:pt>
    <dgm:pt modelId="{220845D6-2AF5-4666-A215-E53A124772B3}" type="pres">
      <dgm:prSet presAssocID="{AF07C5C4-5999-4C5C-A794-40F250172E28}" presName="compositeShape" presStyleCnt="0">
        <dgm:presLayoutVars>
          <dgm:chMax val="7"/>
          <dgm:dir/>
          <dgm:resizeHandles val="exact"/>
        </dgm:presLayoutVars>
      </dgm:prSet>
      <dgm:spPr/>
    </dgm:pt>
    <dgm:pt modelId="{CAE5140E-2017-4565-A7FB-86861AFCBB6C}" type="pres">
      <dgm:prSet presAssocID="{AF07C5C4-5999-4C5C-A794-40F250172E28}" presName="wedge1" presStyleLbl="node1" presStyleIdx="0" presStyleCnt="3"/>
      <dgm:spPr/>
    </dgm:pt>
    <dgm:pt modelId="{C4BEC386-7515-41CF-9E21-FFCE40C9AE3B}" type="pres">
      <dgm:prSet presAssocID="{AF07C5C4-5999-4C5C-A794-40F250172E28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3A6C143-661D-472A-92AB-8F6832EF4070}" type="pres">
      <dgm:prSet presAssocID="{AF07C5C4-5999-4C5C-A794-40F250172E28}" presName="wedge2" presStyleLbl="node1" presStyleIdx="1" presStyleCnt="3"/>
      <dgm:spPr/>
    </dgm:pt>
    <dgm:pt modelId="{A9C3E920-0AD1-4AF1-9F36-8F093FC4D271}" type="pres">
      <dgm:prSet presAssocID="{AF07C5C4-5999-4C5C-A794-40F250172E28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E3DFE580-CE59-42D7-BDB5-5CA4467DAC55}" type="pres">
      <dgm:prSet presAssocID="{AF07C5C4-5999-4C5C-A794-40F250172E28}" presName="wedge3" presStyleLbl="node1" presStyleIdx="2" presStyleCnt="3"/>
      <dgm:spPr/>
    </dgm:pt>
    <dgm:pt modelId="{A6B7AA14-3EE2-4A2D-8831-B79B70585DC1}" type="pres">
      <dgm:prSet presAssocID="{AF07C5C4-5999-4C5C-A794-40F250172E28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70ACE351-37DF-4ED1-8304-225C4EE444F1}" type="presOf" srcId="{53BB2E95-CD96-4F5A-AE31-973EE09EA461}" destId="{A6B7AA14-3EE2-4A2D-8831-B79B70585DC1}" srcOrd="1" destOrd="0" presId="urn:microsoft.com/office/officeart/2005/8/layout/chart3"/>
    <dgm:cxn modelId="{D5E80878-5CBE-4B1C-BEDF-B486E26C6072}" srcId="{AF07C5C4-5999-4C5C-A794-40F250172E28}" destId="{D1EF1208-3D12-49EC-84D5-AAE9B8F235BE}" srcOrd="0" destOrd="0" parTransId="{BF6DF2EA-F269-4F06-B412-AA58BF882426}" sibTransId="{44EE7EB2-406A-42A6-A7BC-7DAA15B73439}"/>
    <dgm:cxn modelId="{05468C5A-6CD9-4261-97CE-44D995CB489D}" srcId="{AF07C5C4-5999-4C5C-A794-40F250172E28}" destId="{FD73F212-091D-4859-BF74-AD163B41456D}" srcOrd="1" destOrd="0" parTransId="{541A8B02-9D4E-4EA9-B71F-ED7BAAE7F4E0}" sibTransId="{C3C1CE81-C57D-4A1B-9EA4-A131682037D1}"/>
    <dgm:cxn modelId="{6B1C4C81-76D8-4F74-9D02-1B2ACA03794D}" type="presOf" srcId="{FD73F212-091D-4859-BF74-AD163B41456D}" destId="{A9C3E920-0AD1-4AF1-9F36-8F093FC4D271}" srcOrd="1" destOrd="0" presId="urn:microsoft.com/office/officeart/2005/8/layout/chart3"/>
    <dgm:cxn modelId="{105E2B83-1FA6-43B9-90BB-E6082AD79D35}" type="presOf" srcId="{53BB2E95-CD96-4F5A-AE31-973EE09EA461}" destId="{E3DFE580-CE59-42D7-BDB5-5CA4467DAC55}" srcOrd="0" destOrd="0" presId="urn:microsoft.com/office/officeart/2005/8/layout/chart3"/>
    <dgm:cxn modelId="{99E2EF95-A461-4730-9629-0C6B76F85008}" type="presOf" srcId="{FD73F212-091D-4859-BF74-AD163B41456D}" destId="{43A6C143-661D-472A-92AB-8F6832EF4070}" srcOrd="0" destOrd="0" presId="urn:microsoft.com/office/officeart/2005/8/layout/chart3"/>
    <dgm:cxn modelId="{152B62A4-CE74-4BAB-A748-EBEC3C32804F}" type="presOf" srcId="{D1EF1208-3D12-49EC-84D5-AAE9B8F235BE}" destId="{CAE5140E-2017-4565-A7FB-86861AFCBB6C}" srcOrd="0" destOrd="0" presId="urn:microsoft.com/office/officeart/2005/8/layout/chart3"/>
    <dgm:cxn modelId="{167AA1A4-3F93-4616-9D60-02950B27BE8D}" type="presOf" srcId="{AF07C5C4-5999-4C5C-A794-40F250172E28}" destId="{220845D6-2AF5-4666-A215-E53A124772B3}" srcOrd="0" destOrd="0" presId="urn:microsoft.com/office/officeart/2005/8/layout/chart3"/>
    <dgm:cxn modelId="{48E04CB9-A5FF-4049-8B63-D74D8EC0AC0D}" srcId="{AF07C5C4-5999-4C5C-A794-40F250172E28}" destId="{53BB2E95-CD96-4F5A-AE31-973EE09EA461}" srcOrd="2" destOrd="0" parTransId="{1FF9DE04-64A8-444A-9575-F3405A76C966}" sibTransId="{063ABBC4-9893-4FC2-8557-056A94E62B2C}"/>
    <dgm:cxn modelId="{8B6ABAB9-46EF-4622-84A9-315059B969B6}" type="presOf" srcId="{D1EF1208-3D12-49EC-84D5-AAE9B8F235BE}" destId="{C4BEC386-7515-41CF-9E21-FFCE40C9AE3B}" srcOrd="1" destOrd="0" presId="urn:microsoft.com/office/officeart/2005/8/layout/chart3"/>
    <dgm:cxn modelId="{2C6AF5A8-2B04-4691-896B-14C720EBDA44}" type="presParOf" srcId="{220845D6-2AF5-4666-A215-E53A124772B3}" destId="{CAE5140E-2017-4565-A7FB-86861AFCBB6C}" srcOrd="0" destOrd="0" presId="urn:microsoft.com/office/officeart/2005/8/layout/chart3"/>
    <dgm:cxn modelId="{B0207B90-885D-4968-913C-F9C11CFC964F}" type="presParOf" srcId="{220845D6-2AF5-4666-A215-E53A124772B3}" destId="{C4BEC386-7515-41CF-9E21-FFCE40C9AE3B}" srcOrd="1" destOrd="0" presId="urn:microsoft.com/office/officeart/2005/8/layout/chart3"/>
    <dgm:cxn modelId="{020BB2A1-EB19-48FC-A0EC-2E8728F93340}" type="presParOf" srcId="{220845D6-2AF5-4666-A215-E53A124772B3}" destId="{43A6C143-661D-472A-92AB-8F6832EF4070}" srcOrd="2" destOrd="0" presId="urn:microsoft.com/office/officeart/2005/8/layout/chart3"/>
    <dgm:cxn modelId="{3524F2FA-D9B5-4398-AB18-F215A2A542B8}" type="presParOf" srcId="{220845D6-2AF5-4666-A215-E53A124772B3}" destId="{A9C3E920-0AD1-4AF1-9F36-8F093FC4D271}" srcOrd="3" destOrd="0" presId="urn:microsoft.com/office/officeart/2005/8/layout/chart3"/>
    <dgm:cxn modelId="{EC1707A9-8FF7-4C86-AEB8-18941E09BB85}" type="presParOf" srcId="{220845D6-2AF5-4666-A215-E53A124772B3}" destId="{E3DFE580-CE59-42D7-BDB5-5CA4467DAC55}" srcOrd="4" destOrd="0" presId="urn:microsoft.com/office/officeart/2005/8/layout/chart3"/>
    <dgm:cxn modelId="{16B79F98-1C4C-4986-A6CB-F1681CFDE6D0}" type="presParOf" srcId="{220845D6-2AF5-4666-A215-E53A124772B3}" destId="{A6B7AA14-3EE2-4A2D-8831-B79B70585DC1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EAB161-99B5-47A4-BB6C-00283425F2B3}" type="doc">
      <dgm:prSet loTypeId="urn:microsoft.com/office/officeart/2005/8/layout/rings+Icon" loCatId="officeonline" qsTypeId="urn:microsoft.com/office/officeart/2005/8/quickstyle/simple1" qsCatId="simple" csTypeId="urn:microsoft.com/office/officeart/2005/8/colors/accent2_4" csCatId="accent2" phldr="1"/>
      <dgm:spPr/>
    </dgm:pt>
    <dgm:pt modelId="{B2620FD2-47F4-4E96-A244-9024B448461A}">
      <dgm:prSet phldrT="[Text]"/>
      <dgm:spPr/>
      <dgm:t>
        <a:bodyPr/>
        <a:lstStyle/>
        <a:p>
          <a:r>
            <a:rPr lang="en-US" dirty="0"/>
            <a:t>Larger City</a:t>
          </a:r>
        </a:p>
      </dgm:t>
    </dgm:pt>
    <dgm:pt modelId="{A3DAE659-0B09-422C-A5C9-9DF37C81B551}" type="parTrans" cxnId="{FD229B01-CC72-462E-B7B1-943EE0B28FFB}">
      <dgm:prSet/>
      <dgm:spPr/>
      <dgm:t>
        <a:bodyPr/>
        <a:lstStyle/>
        <a:p>
          <a:endParaRPr lang="en-US"/>
        </a:p>
      </dgm:t>
    </dgm:pt>
    <dgm:pt modelId="{33224B32-FC95-4A30-B099-E70053EC4411}" type="sibTrans" cxnId="{FD229B01-CC72-462E-B7B1-943EE0B28FFB}">
      <dgm:prSet/>
      <dgm:spPr/>
      <dgm:t>
        <a:bodyPr/>
        <a:lstStyle/>
        <a:p>
          <a:endParaRPr lang="en-US"/>
        </a:p>
      </dgm:t>
    </dgm:pt>
    <dgm:pt modelId="{4EF20BD4-453B-4A36-A6A9-AD6648487525}">
      <dgm:prSet phldrT="[Text]"/>
      <dgm:spPr/>
      <dgm:t>
        <a:bodyPr/>
        <a:lstStyle/>
        <a:p>
          <a:r>
            <a:rPr lang="en-US" dirty="0"/>
            <a:t>Your City</a:t>
          </a:r>
        </a:p>
      </dgm:t>
    </dgm:pt>
    <dgm:pt modelId="{0606801B-3CC8-49DF-8BC2-6B343E74B5BB}" type="parTrans" cxnId="{0431ECBF-4208-47EB-994E-A0F6E7ACF905}">
      <dgm:prSet/>
      <dgm:spPr/>
      <dgm:t>
        <a:bodyPr/>
        <a:lstStyle/>
        <a:p>
          <a:endParaRPr lang="en-US"/>
        </a:p>
      </dgm:t>
    </dgm:pt>
    <dgm:pt modelId="{51502F63-94C8-44D3-B07C-F69A9D8FBE57}" type="sibTrans" cxnId="{0431ECBF-4208-47EB-994E-A0F6E7ACF905}">
      <dgm:prSet/>
      <dgm:spPr/>
      <dgm:t>
        <a:bodyPr/>
        <a:lstStyle/>
        <a:p>
          <a:endParaRPr lang="en-US"/>
        </a:p>
      </dgm:t>
    </dgm:pt>
    <dgm:pt modelId="{B67CCD1E-A618-4F21-83DB-AE17C7378965}">
      <dgm:prSet phldrT="[Text]"/>
      <dgm:spPr/>
      <dgm:t>
        <a:bodyPr/>
        <a:lstStyle/>
        <a:p>
          <a:r>
            <a:rPr lang="en-US" dirty="0"/>
            <a:t>Smaller City</a:t>
          </a:r>
        </a:p>
      </dgm:t>
    </dgm:pt>
    <dgm:pt modelId="{0DF8A1BD-5E89-4788-984F-53FB47C8FDB7}" type="parTrans" cxnId="{DD8D1A7E-24BB-4DB0-B11D-4607A68F75A9}">
      <dgm:prSet/>
      <dgm:spPr/>
      <dgm:t>
        <a:bodyPr/>
        <a:lstStyle/>
        <a:p>
          <a:endParaRPr lang="en-US"/>
        </a:p>
      </dgm:t>
    </dgm:pt>
    <dgm:pt modelId="{2503E98B-5F31-4A02-AF26-5C3BBF764769}" type="sibTrans" cxnId="{DD8D1A7E-24BB-4DB0-B11D-4607A68F75A9}">
      <dgm:prSet/>
      <dgm:spPr/>
      <dgm:t>
        <a:bodyPr/>
        <a:lstStyle/>
        <a:p>
          <a:endParaRPr lang="en-US"/>
        </a:p>
      </dgm:t>
    </dgm:pt>
    <dgm:pt modelId="{7E5A7F17-A446-48D7-A9D0-4DEB06B10D54}" type="pres">
      <dgm:prSet presAssocID="{19EAB161-99B5-47A4-BB6C-00283425F2B3}" presName="Name0" presStyleCnt="0">
        <dgm:presLayoutVars>
          <dgm:chMax val="7"/>
          <dgm:dir/>
          <dgm:resizeHandles val="exact"/>
        </dgm:presLayoutVars>
      </dgm:prSet>
      <dgm:spPr/>
    </dgm:pt>
    <dgm:pt modelId="{4E2D1576-A463-4CC3-BD7C-D9CCBCA721B2}" type="pres">
      <dgm:prSet presAssocID="{19EAB161-99B5-47A4-BB6C-00283425F2B3}" presName="ellipse1" presStyleLbl="vennNode1" presStyleIdx="0" presStyleCnt="3">
        <dgm:presLayoutVars>
          <dgm:bulletEnabled val="1"/>
        </dgm:presLayoutVars>
      </dgm:prSet>
      <dgm:spPr/>
    </dgm:pt>
    <dgm:pt modelId="{E6BB6763-3C33-4CB4-9986-61B23DD509F3}" type="pres">
      <dgm:prSet presAssocID="{19EAB161-99B5-47A4-BB6C-00283425F2B3}" presName="ellipse2" presStyleLbl="vennNode1" presStyleIdx="1" presStyleCnt="3">
        <dgm:presLayoutVars>
          <dgm:bulletEnabled val="1"/>
        </dgm:presLayoutVars>
      </dgm:prSet>
      <dgm:spPr/>
    </dgm:pt>
    <dgm:pt modelId="{25A154C2-A7C3-4D4A-958A-6D13119C196A}" type="pres">
      <dgm:prSet presAssocID="{19EAB161-99B5-47A4-BB6C-00283425F2B3}" presName="ellipse3" presStyleLbl="vennNode1" presStyleIdx="2" presStyleCnt="3">
        <dgm:presLayoutVars>
          <dgm:bulletEnabled val="1"/>
        </dgm:presLayoutVars>
      </dgm:prSet>
      <dgm:spPr/>
    </dgm:pt>
  </dgm:ptLst>
  <dgm:cxnLst>
    <dgm:cxn modelId="{FD229B01-CC72-462E-B7B1-943EE0B28FFB}" srcId="{19EAB161-99B5-47A4-BB6C-00283425F2B3}" destId="{B2620FD2-47F4-4E96-A244-9024B448461A}" srcOrd="0" destOrd="0" parTransId="{A3DAE659-0B09-422C-A5C9-9DF37C81B551}" sibTransId="{33224B32-FC95-4A30-B099-E70053EC4411}"/>
    <dgm:cxn modelId="{61798E3A-5ECE-45E9-AE1B-643AE8309ED7}" type="presOf" srcId="{B2620FD2-47F4-4E96-A244-9024B448461A}" destId="{4E2D1576-A463-4CC3-BD7C-D9CCBCA721B2}" srcOrd="0" destOrd="0" presId="urn:microsoft.com/office/officeart/2005/8/layout/rings+Icon"/>
    <dgm:cxn modelId="{CF28BD55-5EF8-4A82-B89D-000EBAC6BDB3}" type="presOf" srcId="{4EF20BD4-453B-4A36-A6A9-AD6648487525}" destId="{E6BB6763-3C33-4CB4-9986-61B23DD509F3}" srcOrd="0" destOrd="0" presId="urn:microsoft.com/office/officeart/2005/8/layout/rings+Icon"/>
    <dgm:cxn modelId="{DD8D1A7E-24BB-4DB0-B11D-4607A68F75A9}" srcId="{19EAB161-99B5-47A4-BB6C-00283425F2B3}" destId="{B67CCD1E-A618-4F21-83DB-AE17C7378965}" srcOrd="2" destOrd="0" parTransId="{0DF8A1BD-5E89-4788-984F-53FB47C8FDB7}" sibTransId="{2503E98B-5F31-4A02-AF26-5C3BBF764769}"/>
    <dgm:cxn modelId="{824DEFA7-247A-4A0E-BAE4-714002651E34}" type="presOf" srcId="{19EAB161-99B5-47A4-BB6C-00283425F2B3}" destId="{7E5A7F17-A446-48D7-A9D0-4DEB06B10D54}" srcOrd="0" destOrd="0" presId="urn:microsoft.com/office/officeart/2005/8/layout/rings+Icon"/>
    <dgm:cxn modelId="{0431ECBF-4208-47EB-994E-A0F6E7ACF905}" srcId="{19EAB161-99B5-47A4-BB6C-00283425F2B3}" destId="{4EF20BD4-453B-4A36-A6A9-AD6648487525}" srcOrd="1" destOrd="0" parTransId="{0606801B-3CC8-49DF-8BC2-6B343E74B5BB}" sibTransId="{51502F63-94C8-44D3-B07C-F69A9D8FBE57}"/>
    <dgm:cxn modelId="{1935F8C8-7FE9-4E3A-82A6-6056CC7731B8}" type="presOf" srcId="{B67CCD1E-A618-4F21-83DB-AE17C7378965}" destId="{25A154C2-A7C3-4D4A-958A-6D13119C196A}" srcOrd="0" destOrd="0" presId="urn:microsoft.com/office/officeart/2005/8/layout/rings+Icon"/>
    <dgm:cxn modelId="{67026BFA-0714-43A5-8537-9F4EB383552B}" type="presParOf" srcId="{7E5A7F17-A446-48D7-A9D0-4DEB06B10D54}" destId="{4E2D1576-A463-4CC3-BD7C-D9CCBCA721B2}" srcOrd="0" destOrd="0" presId="urn:microsoft.com/office/officeart/2005/8/layout/rings+Icon"/>
    <dgm:cxn modelId="{077DCEFD-4EA9-4F96-9CFB-67181B150D35}" type="presParOf" srcId="{7E5A7F17-A446-48D7-A9D0-4DEB06B10D54}" destId="{E6BB6763-3C33-4CB4-9986-61B23DD509F3}" srcOrd="1" destOrd="0" presId="urn:microsoft.com/office/officeart/2005/8/layout/rings+Icon"/>
    <dgm:cxn modelId="{5D51DDEF-04FE-4677-A8B3-E105AFBEDF57}" type="presParOf" srcId="{7E5A7F17-A446-48D7-A9D0-4DEB06B10D54}" destId="{25A154C2-A7C3-4D4A-958A-6D13119C196A}" srcOrd="2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E5140E-2017-4565-A7FB-86861AFCBB6C}">
      <dsp:nvSpPr>
        <dsp:cNvPr id="0" name=""/>
        <dsp:cNvSpPr/>
      </dsp:nvSpPr>
      <dsp:spPr>
        <a:xfrm>
          <a:off x="1184303" y="339250"/>
          <a:ext cx="4221784" cy="4221784"/>
        </a:xfrm>
        <a:prstGeom prst="pie">
          <a:avLst>
            <a:gd name="adj1" fmla="val 16200000"/>
            <a:gd name="adj2" fmla="val 18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Quantitative</a:t>
          </a:r>
        </a:p>
      </dsp:txBody>
      <dsp:txXfrm>
        <a:off x="3479647" y="1118270"/>
        <a:ext cx="1432391" cy="1407261"/>
      </dsp:txXfrm>
    </dsp:sp>
    <dsp:sp modelId="{43A6C143-661D-472A-92AB-8F6832EF4070}">
      <dsp:nvSpPr>
        <dsp:cNvPr id="0" name=""/>
        <dsp:cNvSpPr/>
      </dsp:nvSpPr>
      <dsp:spPr>
        <a:xfrm>
          <a:off x="966680" y="464898"/>
          <a:ext cx="4221784" cy="4221784"/>
        </a:xfrm>
        <a:prstGeom prst="pie">
          <a:avLst>
            <a:gd name="adj1" fmla="val 1800000"/>
            <a:gd name="adj2" fmla="val 9000000"/>
          </a:avLst>
        </a:prstGeom>
        <a:solidFill>
          <a:schemeClr val="accent4">
            <a:hueOff val="2401755"/>
            <a:satOff val="9091"/>
            <a:lumOff val="-588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Interactive</a:t>
          </a:r>
        </a:p>
      </dsp:txBody>
      <dsp:txXfrm>
        <a:off x="2122645" y="3128643"/>
        <a:ext cx="1909854" cy="1306742"/>
      </dsp:txXfrm>
    </dsp:sp>
    <dsp:sp modelId="{E3DFE580-CE59-42D7-BDB5-5CA4467DAC55}">
      <dsp:nvSpPr>
        <dsp:cNvPr id="0" name=""/>
        <dsp:cNvSpPr/>
      </dsp:nvSpPr>
      <dsp:spPr>
        <a:xfrm>
          <a:off x="966680" y="464898"/>
          <a:ext cx="4221784" cy="4221784"/>
        </a:xfrm>
        <a:prstGeom prst="pie">
          <a:avLst>
            <a:gd name="adj1" fmla="val 9000000"/>
            <a:gd name="adj2" fmla="val 16200000"/>
          </a:avLst>
        </a:prstGeom>
        <a:solidFill>
          <a:schemeClr val="accent4">
            <a:hueOff val="4803510"/>
            <a:satOff val="18182"/>
            <a:lumOff val="-1177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Systematic</a:t>
          </a:r>
        </a:p>
      </dsp:txBody>
      <dsp:txXfrm>
        <a:off x="1419014" y="1294178"/>
        <a:ext cx="1432391" cy="14072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2D1576-A463-4CC3-BD7C-D9CCBCA721B2}">
      <dsp:nvSpPr>
        <dsp:cNvPr id="0" name=""/>
        <dsp:cNvSpPr/>
      </dsp:nvSpPr>
      <dsp:spPr>
        <a:xfrm>
          <a:off x="766470" y="0"/>
          <a:ext cx="3250704" cy="3250658"/>
        </a:xfrm>
        <a:prstGeom prst="ellipse">
          <a:avLst/>
        </a:prstGeom>
        <a:solidFill>
          <a:schemeClr val="accent2">
            <a:shade val="80000"/>
            <a:alpha val="5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Larger City</a:t>
          </a:r>
        </a:p>
      </dsp:txBody>
      <dsp:txXfrm>
        <a:off x="1242525" y="476048"/>
        <a:ext cx="2298594" cy="2298562"/>
      </dsp:txXfrm>
    </dsp:sp>
    <dsp:sp modelId="{E6BB6763-3C33-4CB4-9986-61B23DD509F3}">
      <dsp:nvSpPr>
        <dsp:cNvPr id="0" name=""/>
        <dsp:cNvSpPr/>
      </dsp:nvSpPr>
      <dsp:spPr>
        <a:xfrm>
          <a:off x="2439636" y="2168008"/>
          <a:ext cx="3250704" cy="3250658"/>
        </a:xfrm>
        <a:prstGeom prst="ellipse">
          <a:avLst/>
        </a:prstGeom>
        <a:solidFill>
          <a:schemeClr val="accent2">
            <a:shade val="80000"/>
            <a:alpha val="50000"/>
            <a:hueOff val="-181622"/>
            <a:satOff val="6105"/>
            <a:lumOff val="19197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Your City</a:t>
          </a:r>
        </a:p>
      </dsp:txBody>
      <dsp:txXfrm>
        <a:off x="2915691" y="2644056"/>
        <a:ext cx="2298594" cy="2298562"/>
      </dsp:txXfrm>
    </dsp:sp>
    <dsp:sp modelId="{25A154C2-A7C3-4D4A-958A-6D13119C196A}">
      <dsp:nvSpPr>
        <dsp:cNvPr id="0" name=""/>
        <dsp:cNvSpPr/>
      </dsp:nvSpPr>
      <dsp:spPr>
        <a:xfrm>
          <a:off x="4110824" y="0"/>
          <a:ext cx="3250704" cy="3250658"/>
        </a:xfrm>
        <a:prstGeom prst="ellipse">
          <a:avLst/>
        </a:prstGeom>
        <a:solidFill>
          <a:schemeClr val="accent2">
            <a:shade val="80000"/>
            <a:alpha val="50000"/>
            <a:hueOff val="-181622"/>
            <a:satOff val="6105"/>
            <a:lumOff val="19197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Smaller City</a:t>
          </a:r>
        </a:p>
      </dsp:txBody>
      <dsp:txXfrm>
        <a:off x="4586879" y="476048"/>
        <a:ext cx="2298594" cy="22985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6F914-6CE8-4AC5-9F3A-4F3425A162DD}" type="datetimeFigureOut">
              <a:rPr lang="en-IN" smtClean="0"/>
              <a:t>11-01-2022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FEE74-D928-41A8-9BF6-A44EAE195C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1658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00F9997-58EA-4924-BD09-F49876004306}" type="datetime1">
              <a:rPr lang="en-US" smtClean="0"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By: Parvathi Saxena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9536-D5CC-4F78-9A87-0B81CE65BD2C}" type="datetime1">
              <a:rPr lang="en-US" smtClean="0"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Parvathi Saxena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304B4-91D4-4B78-922B-2619A18A332D}" type="datetime1">
              <a:rPr lang="en-US" smtClean="0"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Parvathi Saxena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CBD7-84DB-44DA-8877-6BBFCA318197}" type="datetime1">
              <a:rPr lang="en-US" smtClean="0"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Parvathi Saxena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7F4DCF3-52C1-4C89-B3F2-3E427A1F0832}" type="datetime1">
              <a:rPr lang="en-US" smtClean="0"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By: Parvathi Saxena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31482-6B44-4F43-92E7-5EB3AA31B572}" type="datetime1">
              <a:rPr lang="en-US" smtClean="0"/>
              <a:t>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Parvathi Saxena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C673D-70E8-43EC-A3ED-21ABB3E801F5}" type="datetime1">
              <a:rPr lang="en-US" smtClean="0"/>
              <a:t>1/11/2022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Parvathi Saxena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492BA-87A3-44BD-B1AF-9DB69970F722}" type="datetime1">
              <a:rPr lang="en-US" smtClean="0"/>
              <a:t>1/11/2022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Parvathi Saxena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9D736-8B7E-4979-A5A6-7B33FBCCCDED}" type="datetime1">
              <a:rPr lang="en-US" smtClean="0"/>
              <a:t>1/11/2022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Parvathi Saxena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C3058D9-0D35-4424-B411-B967D19A2F74}" type="datetime1">
              <a:rPr lang="en-US" smtClean="0"/>
              <a:t>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By: Parvathi Saxena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E52088F-1143-4A0E-A807-A086BEEE434E}" type="datetime1">
              <a:rPr lang="en-US" smtClean="0"/>
              <a:t>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By: Parvathi Saxena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02FDCD9-9FAC-4E5D-859F-031824FB7513}" type="datetime1">
              <a:rPr lang="en-US" smtClean="0"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By: Parvathi Saxena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fewire.com/introduction-to-intrusion-detection-systems-ids-2486799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Decision Analysis in IDS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9C3CFB-490D-41FA-AC0A-778A64DB2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Parvathi Saxena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328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765341" y="289610"/>
            <a:ext cx="2779765" cy="582941"/>
          </a:xfrm>
        </p:spPr>
        <p:txBody>
          <a:bodyPr/>
          <a:lstStyle/>
          <a:p>
            <a:r>
              <a:rPr lang="en-US" sz="3600" b="1" dirty="0"/>
              <a:t>DETECTION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1405215" y="872551"/>
            <a:ext cx="3939989" cy="2208087"/>
          </a:xfrm>
        </p:spPr>
        <p:txBody>
          <a:bodyPr>
            <a:noAutofit/>
          </a:bodyPr>
          <a:lstStyle/>
          <a:p>
            <a:pPr algn="just"/>
            <a:r>
              <a:rPr lang="en-US" sz="2400" dirty="0"/>
              <a:t>Sense the adversary</a:t>
            </a:r>
          </a:p>
          <a:p>
            <a:pPr algn="just"/>
            <a:r>
              <a:rPr lang="en-US" sz="2400" dirty="0"/>
              <a:t>Assessment of the event</a:t>
            </a:r>
          </a:p>
          <a:p>
            <a:pPr algn="just"/>
            <a:r>
              <a:rPr lang="en-US" sz="2400" dirty="0"/>
              <a:t>Delay action</a:t>
            </a:r>
          </a:p>
          <a:p>
            <a:pPr algn="just"/>
            <a:r>
              <a:rPr lang="en-US" sz="2400" dirty="0"/>
              <a:t>Response action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6424611" y="193597"/>
            <a:ext cx="4443984" cy="568955"/>
          </a:xfrm>
        </p:spPr>
        <p:txBody>
          <a:bodyPr/>
          <a:lstStyle/>
          <a:p>
            <a:pPr algn="ctr"/>
            <a:r>
              <a:rPr lang="en-US" sz="3600" b="1" dirty="0"/>
              <a:t>DECISION ANALYSIS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5930714" y="781377"/>
            <a:ext cx="6037726" cy="2635738"/>
          </a:xfrm>
        </p:spPr>
        <p:txBody>
          <a:bodyPr>
            <a:noAutofit/>
          </a:bodyPr>
          <a:lstStyle/>
          <a:p>
            <a:r>
              <a:rPr lang="en-US" sz="2400" dirty="0"/>
              <a:t>Establish a decision board</a:t>
            </a:r>
          </a:p>
          <a:p>
            <a:r>
              <a:rPr lang="en-US" sz="2400" dirty="0"/>
              <a:t>Frame the problem</a:t>
            </a:r>
          </a:p>
          <a:p>
            <a:r>
              <a:rPr lang="en-US" sz="2400" dirty="0"/>
              <a:t>Develop alternatives</a:t>
            </a:r>
          </a:p>
          <a:p>
            <a:r>
              <a:rPr lang="en-US" sz="2400" dirty="0"/>
              <a:t>Evaluate the tradeoffs</a:t>
            </a:r>
          </a:p>
          <a:p>
            <a:r>
              <a:rPr lang="en-US" sz="2400" dirty="0"/>
              <a:t>Discuss the results and associated risks.</a:t>
            </a:r>
          </a:p>
        </p:txBody>
      </p:sp>
      <p:pic>
        <p:nvPicPr>
          <p:cNvPr id="1028" name="Picture 4" descr="Image result for meet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63" b="7122"/>
          <a:stretch/>
        </p:blipFill>
        <p:spPr bwMode="auto">
          <a:xfrm>
            <a:off x="1142999" y="3169328"/>
            <a:ext cx="10563225" cy="368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499B60-60F9-4554-8E27-DFD7B99E9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Parvathi Saxena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037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5357" t="7594" r="12319" b="21778"/>
          <a:stretch/>
        </p:blipFill>
        <p:spPr>
          <a:xfrm>
            <a:off x="966652" y="222068"/>
            <a:ext cx="3435532" cy="37151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17321" y="4028676"/>
            <a:ext cx="2534194" cy="60863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Your Product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665580908"/>
              </p:ext>
            </p:extLst>
          </p:nvPr>
        </p:nvGraphicFramePr>
        <p:xfrm>
          <a:off x="4304937" y="56291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A28CD-0185-436C-9FFD-0ED0654B9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Parvathi Saxena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496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21131" y="548640"/>
            <a:ext cx="190717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/>
              <a:t>Alternatives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96983" y="1955074"/>
            <a:ext cx="162414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/>
              <a:t>Larger City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60319" y="1955073"/>
            <a:ext cx="1802675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/>
              <a:t>Smaller City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02182" y="1955073"/>
            <a:ext cx="162414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/>
              <a:t>Same City</a:t>
            </a:r>
          </a:p>
        </p:txBody>
      </p:sp>
      <p:cxnSp>
        <p:nvCxnSpPr>
          <p:cNvPr id="12" name="Straight Arrow Connector 11"/>
          <p:cNvCxnSpPr>
            <a:stCxn id="2" idx="2"/>
            <a:endCxn id="4" idx="0"/>
          </p:cNvCxnSpPr>
          <p:nvPr/>
        </p:nvCxnSpPr>
        <p:spPr>
          <a:xfrm flipH="1">
            <a:off x="3461657" y="1010305"/>
            <a:ext cx="13063" cy="944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41417" y="1449977"/>
            <a:ext cx="3672839" cy="1306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541417" y="1449977"/>
            <a:ext cx="13063" cy="5050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5" idx="0"/>
          </p:cNvCxnSpPr>
          <p:nvPr/>
        </p:nvCxnSpPr>
        <p:spPr>
          <a:xfrm>
            <a:off x="5214256" y="1478224"/>
            <a:ext cx="0" cy="4768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577940" y="544285"/>
            <a:ext cx="190717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Payoffs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53792" y="1950719"/>
            <a:ext cx="162414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Yes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458991" y="1950718"/>
            <a:ext cx="162414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7598226" y="1445622"/>
            <a:ext cx="3672839" cy="1306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598226" y="1445622"/>
            <a:ext cx="13063" cy="5050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4" idx="0"/>
          </p:cNvCxnSpPr>
          <p:nvPr/>
        </p:nvCxnSpPr>
        <p:spPr>
          <a:xfrm>
            <a:off x="11271065" y="1473869"/>
            <a:ext cx="0" cy="4768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2" idx="2"/>
          </p:cNvCxnSpPr>
          <p:nvPr/>
        </p:nvCxnSpPr>
        <p:spPr>
          <a:xfrm>
            <a:off x="9531529" y="1005950"/>
            <a:ext cx="30482" cy="4722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082058"/>
              </p:ext>
            </p:extLst>
          </p:nvPr>
        </p:nvGraphicFramePr>
        <p:xfrm>
          <a:off x="2158994" y="3384488"/>
          <a:ext cx="9112071" cy="2598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7357">
                  <a:extLst>
                    <a:ext uri="{9D8B030D-6E8A-4147-A177-3AD203B41FA5}">
                      <a16:colId xmlns:a16="http://schemas.microsoft.com/office/drawing/2014/main" val="3943699898"/>
                    </a:ext>
                  </a:extLst>
                </a:gridCol>
                <a:gridCol w="3037357">
                  <a:extLst>
                    <a:ext uri="{9D8B030D-6E8A-4147-A177-3AD203B41FA5}">
                      <a16:colId xmlns:a16="http://schemas.microsoft.com/office/drawing/2014/main" val="318325545"/>
                    </a:ext>
                  </a:extLst>
                </a:gridCol>
                <a:gridCol w="3037357">
                  <a:extLst>
                    <a:ext uri="{9D8B030D-6E8A-4147-A177-3AD203B41FA5}">
                      <a16:colId xmlns:a16="http://schemas.microsoft.com/office/drawing/2014/main" val="1040079821"/>
                    </a:ext>
                  </a:extLst>
                </a:gridCol>
              </a:tblGrid>
              <a:tr h="6495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Alternatives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Favourable(Yes)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u="none" dirty="0"/>
                        <a:t>Unfavourable(No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41625"/>
                  </a:ext>
                </a:extLst>
              </a:tr>
              <a:tr h="649575">
                <a:tc>
                  <a:txBody>
                    <a:bodyPr/>
                    <a:lstStyle/>
                    <a:p>
                      <a:r>
                        <a:rPr lang="en-US" sz="2400" dirty="0"/>
                        <a:t>Larger 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-180000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553013"/>
                  </a:ext>
                </a:extLst>
              </a:tr>
              <a:tr h="649575">
                <a:tc>
                  <a:txBody>
                    <a:bodyPr/>
                    <a:lstStyle/>
                    <a:p>
                      <a:r>
                        <a:rPr lang="en-US" sz="2400" dirty="0"/>
                        <a:t>Smaller 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767587"/>
                  </a:ext>
                </a:extLst>
              </a:tr>
              <a:tr h="649575">
                <a:tc>
                  <a:txBody>
                    <a:bodyPr/>
                    <a:lstStyle/>
                    <a:p>
                      <a:r>
                        <a:rPr lang="en-US" sz="2400" dirty="0"/>
                        <a:t>No City(Same City)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091318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F19B58-AFC4-483D-A291-252790048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Parvathi Saxena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368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237889"/>
              </p:ext>
            </p:extLst>
          </p:nvPr>
        </p:nvGraphicFramePr>
        <p:xfrm>
          <a:off x="1045028" y="1176866"/>
          <a:ext cx="9875520" cy="2755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431521702"/>
                    </a:ext>
                  </a:extLst>
                </a:gridCol>
                <a:gridCol w="1724297">
                  <a:extLst>
                    <a:ext uri="{9D8B030D-6E8A-4147-A177-3AD203B41FA5}">
                      <a16:colId xmlns:a16="http://schemas.microsoft.com/office/drawing/2014/main" val="2224775339"/>
                    </a:ext>
                  </a:extLst>
                </a:gridCol>
                <a:gridCol w="2129246">
                  <a:extLst>
                    <a:ext uri="{9D8B030D-6E8A-4147-A177-3AD203B41FA5}">
                      <a16:colId xmlns:a16="http://schemas.microsoft.com/office/drawing/2014/main" val="1988032703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3171498958"/>
                    </a:ext>
                  </a:extLst>
                </a:gridCol>
                <a:gridCol w="1332411">
                  <a:extLst>
                    <a:ext uri="{9D8B030D-6E8A-4147-A177-3AD203B41FA5}">
                      <a16:colId xmlns:a16="http://schemas.microsoft.com/office/drawing/2014/main" val="3710497177"/>
                    </a:ext>
                  </a:extLst>
                </a:gridCol>
                <a:gridCol w="1397726">
                  <a:extLst>
                    <a:ext uri="{9D8B030D-6E8A-4147-A177-3AD203B41FA5}">
                      <a16:colId xmlns:a16="http://schemas.microsoft.com/office/drawing/2014/main" val="2869992439"/>
                    </a:ext>
                  </a:extLst>
                </a:gridCol>
              </a:tblGrid>
              <a:tr h="68876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Alternatives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Favourable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Unfavourable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Maximax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Maximin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Minimax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161962"/>
                  </a:ext>
                </a:extLst>
              </a:tr>
              <a:tr h="688764">
                <a:tc>
                  <a:txBody>
                    <a:bodyPr/>
                    <a:lstStyle/>
                    <a:p>
                      <a:r>
                        <a:rPr lang="en-US" sz="2400" dirty="0"/>
                        <a:t>Larger 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180000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200000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180000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180000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13079"/>
                  </a:ext>
                </a:extLst>
              </a:tr>
              <a:tr h="688764">
                <a:tc>
                  <a:txBody>
                    <a:bodyPr/>
                    <a:lstStyle/>
                    <a:p>
                      <a:r>
                        <a:rPr lang="en-US" sz="2400" dirty="0"/>
                        <a:t>Smaller 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100000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947336"/>
                  </a:ext>
                </a:extLst>
              </a:tr>
              <a:tr h="688764">
                <a:tc>
                  <a:txBody>
                    <a:bodyPr/>
                    <a:lstStyle/>
                    <a:p>
                      <a:r>
                        <a:rPr lang="en-US" sz="2400" dirty="0"/>
                        <a:t>No 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404487"/>
                  </a:ext>
                </a:extLst>
              </a:tr>
            </a:tbl>
          </a:graphicData>
        </a:graphic>
      </p:graphicFrame>
      <p:sp>
        <p:nvSpPr>
          <p:cNvPr id="3" name="Up Arrow Callout 2"/>
          <p:cNvSpPr/>
          <p:nvPr/>
        </p:nvSpPr>
        <p:spPr>
          <a:xfrm>
            <a:off x="2821578" y="3931920"/>
            <a:ext cx="2063930" cy="2194560"/>
          </a:xfrm>
          <a:prstGeom prst="upArrow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Max-Payoff</a:t>
            </a:r>
          </a:p>
          <a:p>
            <a:pPr algn="ctr"/>
            <a:r>
              <a:rPr lang="en-US" dirty="0"/>
              <a:t>200000 – 200000</a:t>
            </a:r>
          </a:p>
          <a:p>
            <a:pPr algn="ctr"/>
            <a:r>
              <a:rPr lang="en-US" dirty="0"/>
              <a:t>200000 – 100000</a:t>
            </a:r>
          </a:p>
          <a:p>
            <a:pPr algn="ctr"/>
            <a:r>
              <a:rPr lang="en-US" dirty="0"/>
              <a:t>200000 - 0</a:t>
            </a:r>
          </a:p>
        </p:txBody>
      </p:sp>
      <p:sp>
        <p:nvSpPr>
          <p:cNvPr id="4" name="Up Arrow Callout 3"/>
          <p:cNvSpPr/>
          <p:nvPr/>
        </p:nvSpPr>
        <p:spPr>
          <a:xfrm>
            <a:off x="6662058" y="3931920"/>
            <a:ext cx="1502228" cy="1254034"/>
          </a:xfrm>
          <a:prstGeom prst="upArrow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Optimistic</a:t>
            </a:r>
          </a:p>
        </p:txBody>
      </p:sp>
      <p:sp>
        <p:nvSpPr>
          <p:cNvPr id="5" name="Up Arrow Callout 4"/>
          <p:cNvSpPr/>
          <p:nvPr/>
        </p:nvSpPr>
        <p:spPr>
          <a:xfrm>
            <a:off x="8164286" y="3931920"/>
            <a:ext cx="1502228" cy="1254034"/>
          </a:xfrm>
          <a:prstGeom prst="upArrow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Pessimistic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469A94-B2A0-4C62-8FE5-93480AA5F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Parvathi Saxena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658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082835" y="288208"/>
            <a:ext cx="578684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DECISION MAKING ENVIRONMENT</a:t>
            </a:r>
          </a:p>
        </p:txBody>
      </p:sp>
      <p:sp>
        <p:nvSpPr>
          <p:cNvPr id="12" name="Oval 11"/>
          <p:cNvSpPr/>
          <p:nvPr/>
        </p:nvSpPr>
        <p:spPr>
          <a:xfrm>
            <a:off x="1489166" y="2142309"/>
            <a:ext cx="2351314" cy="76688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Certainty </a:t>
            </a:r>
          </a:p>
        </p:txBody>
      </p:sp>
      <p:sp>
        <p:nvSpPr>
          <p:cNvPr id="13" name="Oval 12"/>
          <p:cNvSpPr/>
          <p:nvPr/>
        </p:nvSpPr>
        <p:spPr>
          <a:xfrm>
            <a:off x="4635138" y="2137049"/>
            <a:ext cx="2499359" cy="74602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Risk</a:t>
            </a:r>
          </a:p>
        </p:txBody>
      </p:sp>
      <p:sp>
        <p:nvSpPr>
          <p:cNvPr id="14" name="Oval 13"/>
          <p:cNvSpPr/>
          <p:nvPr/>
        </p:nvSpPr>
        <p:spPr>
          <a:xfrm>
            <a:off x="7515498" y="2137050"/>
            <a:ext cx="2490651" cy="74602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Uncertainty </a:t>
            </a:r>
          </a:p>
        </p:txBody>
      </p:sp>
      <p:cxnSp>
        <p:nvCxnSpPr>
          <p:cNvPr id="17" name="Straight Arrow Connector 16"/>
          <p:cNvCxnSpPr>
            <a:stCxn id="11" idx="2"/>
            <a:endCxn id="12" idx="7"/>
          </p:cNvCxnSpPr>
          <p:nvPr/>
        </p:nvCxnSpPr>
        <p:spPr>
          <a:xfrm flipH="1">
            <a:off x="3496138" y="749873"/>
            <a:ext cx="2480120" cy="15047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1" idx="2"/>
            <a:endCxn id="13" idx="0"/>
          </p:cNvCxnSpPr>
          <p:nvPr/>
        </p:nvCxnSpPr>
        <p:spPr>
          <a:xfrm flipH="1">
            <a:off x="5884818" y="749873"/>
            <a:ext cx="91440" cy="13871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1" idx="2"/>
            <a:endCxn id="14" idx="0"/>
          </p:cNvCxnSpPr>
          <p:nvPr/>
        </p:nvCxnSpPr>
        <p:spPr>
          <a:xfrm>
            <a:off x="5976258" y="749873"/>
            <a:ext cx="2784566" cy="1387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Down Arrow 32"/>
          <p:cNvSpPr/>
          <p:nvPr/>
        </p:nvSpPr>
        <p:spPr>
          <a:xfrm>
            <a:off x="5675813" y="3210716"/>
            <a:ext cx="960119" cy="62701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689818" y="4898571"/>
            <a:ext cx="1471395" cy="77070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Sell</a:t>
            </a:r>
          </a:p>
        </p:txBody>
      </p:sp>
      <p:sp>
        <p:nvSpPr>
          <p:cNvPr id="36" name="Oval 35"/>
          <p:cNvSpPr/>
          <p:nvPr/>
        </p:nvSpPr>
        <p:spPr>
          <a:xfrm>
            <a:off x="4966063" y="4996542"/>
            <a:ext cx="627017" cy="57476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7" name="Oval 36"/>
          <p:cNvSpPr/>
          <p:nvPr/>
        </p:nvSpPr>
        <p:spPr>
          <a:xfrm>
            <a:off x="4966063" y="4178677"/>
            <a:ext cx="627017" cy="57476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8" name="Oval 37"/>
          <p:cNvSpPr/>
          <p:nvPr/>
        </p:nvSpPr>
        <p:spPr>
          <a:xfrm>
            <a:off x="4966062" y="5814407"/>
            <a:ext cx="627017" cy="57476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40" name="Straight Connector 39"/>
          <p:cNvCxnSpPr>
            <a:stCxn id="34" idx="3"/>
            <a:endCxn id="37" idx="2"/>
          </p:cNvCxnSpPr>
          <p:nvPr/>
        </p:nvCxnSpPr>
        <p:spPr>
          <a:xfrm flipV="1">
            <a:off x="3161213" y="4466060"/>
            <a:ext cx="1804850" cy="81786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4" idx="3"/>
            <a:endCxn id="36" idx="2"/>
          </p:cNvCxnSpPr>
          <p:nvPr/>
        </p:nvCxnSpPr>
        <p:spPr>
          <a:xfrm>
            <a:off x="3161213" y="5283925"/>
            <a:ext cx="180485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4" idx="3"/>
            <a:endCxn id="38" idx="2"/>
          </p:cNvCxnSpPr>
          <p:nvPr/>
        </p:nvCxnSpPr>
        <p:spPr>
          <a:xfrm>
            <a:off x="3161213" y="5283925"/>
            <a:ext cx="1804849" cy="81786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7" idx="6"/>
          </p:cNvCxnSpPr>
          <p:nvPr/>
        </p:nvCxnSpPr>
        <p:spPr>
          <a:xfrm flipV="1">
            <a:off x="5593080" y="4466059"/>
            <a:ext cx="703217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6309360" y="4057127"/>
            <a:ext cx="574766" cy="40893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6859089" y="4043346"/>
            <a:ext cx="1018903" cy="542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6309360" y="4466059"/>
            <a:ext cx="574766" cy="2873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884126" y="4753442"/>
            <a:ext cx="10189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5560424" y="5306064"/>
            <a:ext cx="703217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6276704" y="4897132"/>
            <a:ext cx="574766" cy="40893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851468" y="4870840"/>
            <a:ext cx="1018903" cy="542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276704" y="5306064"/>
            <a:ext cx="574766" cy="2873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851470" y="5593447"/>
            <a:ext cx="10189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5593079" y="6146068"/>
            <a:ext cx="703217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3496138" y="4609750"/>
            <a:ext cx="67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LC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027185" y="4946838"/>
            <a:ext cx="67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136398" y="5477321"/>
            <a:ext cx="67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NC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7129878" y="3779442"/>
            <a:ext cx="67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FC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175686" y="4442809"/>
            <a:ext cx="67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UC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143031" y="5286036"/>
            <a:ext cx="67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UC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143028" y="4856840"/>
            <a:ext cx="67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FC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903029" y="3889384"/>
            <a:ext cx="1201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200000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992293" y="4487508"/>
            <a:ext cx="1201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-180000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8048723" y="4732266"/>
            <a:ext cx="1201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100000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7992293" y="5283924"/>
            <a:ext cx="1201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20000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376850" y="5924970"/>
            <a:ext cx="39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E33D67-816C-458B-AA86-B965A3C94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Parvathi Saxena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80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3405" y="261257"/>
            <a:ext cx="10816045" cy="770710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2400" dirty="0"/>
              <a:t>On October 12, 2000, the </a:t>
            </a:r>
            <a:r>
              <a:rPr lang="en-US" sz="2400" i="1" dirty="0"/>
              <a:t>USS Cole</a:t>
            </a:r>
            <a:r>
              <a:rPr lang="en-US" sz="2400" dirty="0"/>
              <a:t>, a U.S. Navy destroyer, was attacked by a small boat loaded with explosives, while refueling in Aden Harbor, Yemen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050" y="1031967"/>
            <a:ext cx="5019676" cy="34455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48500"/>
            <a:ext cx="6096000" cy="3429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23405" y="5006340"/>
            <a:ext cx="10169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At 5:15am, suicide bombers aboard a small craft attacked the USS Cole, resulting in an explosion that tore a gaping hole,20 feet by 40 feet, killing 17 sailors and injuring 39.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C2203F-C83C-4170-99EA-36D05E94B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Parvathi Saxena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736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b="1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The decision board’s perspectives matter. It is important to understand their objectives and constraints. </a:t>
            </a:r>
          </a:p>
          <a:p>
            <a:pPr algn="just"/>
            <a:r>
              <a:rPr lang="en-US" dirty="0"/>
              <a:t>Disagreement between security design team members will occur and while having everyone consensus is desirable, it is not mandatory. </a:t>
            </a:r>
          </a:p>
          <a:p>
            <a:pPr algn="just"/>
            <a:r>
              <a:rPr lang="en-US" dirty="0"/>
              <a:t>Making good decisions do not always guarantee good outcomes when dealing with uncertainty, e.g., changes in security technologies, environmental conditions, and available resources.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9F4D9B-C2EA-4167-8B21-DADAE8141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Parvathi Saxena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948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H.Lin, D.Burnett, D.Sheaffer, E.Arnold, “Applying Decision Analysis Process to Exterior Physical Security System Technology Design and Selection”, 978-1-4244-4170, 2009 IEEE</a:t>
            </a:r>
          </a:p>
          <a:p>
            <a:pPr algn="just"/>
            <a:r>
              <a:rPr lang="en-US" dirty="0"/>
              <a:t>T.Ben-Zvi, J.V.Nickerson, “Intruder Detection: An Optimal Decision Analysis Strategy”, IEEE Transactions on Systems,Man and Cybernetics, Vol.42 No. 2, March 2012</a:t>
            </a:r>
          </a:p>
          <a:p>
            <a:pPr algn="just"/>
            <a:r>
              <a:rPr lang="en-US" dirty="0">
                <a:hlinkClick r:id="rId2"/>
              </a:rPr>
              <a:t>https://www.lifewire.com/introduction-to-intrusion-detection-systems-ids-2486799</a:t>
            </a:r>
            <a:endParaRPr lang="en-US" dirty="0"/>
          </a:p>
          <a:p>
            <a:pPr algn="just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93E640-3056-483A-BB6B-E1AC39165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Parvathi Saxena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156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-33338"/>
            <a:ext cx="12182475" cy="692467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104DC2-5774-4414-BF9D-77AA039F5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Parvathi Saxena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467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6285" y="261257"/>
            <a:ext cx="9601200" cy="839288"/>
          </a:xfrm>
        </p:spPr>
        <p:txBody>
          <a:bodyPr/>
          <a:lstStyle/>
          <a:p>
            <a:pPr algn="ctr"/>
            <a:r>
              <a:rPr lang="en-US" b="1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4217" y="1100546"/>
            <a:ext cx="9601200" cy="548313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US" sz="2400" dirty="0"/>
              <a:t>What is Decision Analysis?</a:t>
            </a:r>
          </a:p>
          <a:p>
            <a:pPr marL="987552" lvl="1" indent="-457200">
              <a:buFont typeface="+mj-lt"/>
              <a:buAutoNum type="alphaLcParenR"/>
            </a:pPr>
            <a:r>
              <a:rPr lang="en-US" sz="2400" i="0" dirty="0"/>
              <a:t>Introduction</a:t>
            </a:r>
          </a:p>
          <a:p>
            <a:pPr marL="987552" lvl="1" indent="-457200">
              <a:buFont typeface="+mj-lt"/>
              <a:buAutoNum type="alphaLcParenR"/>
            </a:pPr>
            <a:r>
              <a:rPr lang="en-US" sz="2400" i="0" dirty="0"/>
              <a:t>Decision Analysis Model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dirty="0"/>
              <a:t>What is Intrusion Detection System(IDS)?</a:t>
            </a:r>
          </a:p>
          <a:p>
            <a:pPr marL="1330452" lvl="2" indent="-342900">
              <a:buFont typeface="+mj-lt"/>
              <a:buAutoNum type="alphaLcParenR"/>
            </a:pPr>
            <a:r>
              <a:rPr lang="en-US" sz="2400" dirty="0"/>
              <a:t>Introduction</a:t>
            </a:r>
          </a:p>
          <a:p>
            <a:pPr marL="1330452" lvl="2" indent="-342900">
              <a:buFont typeface="+mj-lt"/>
              <a:buAutoNum type="alphaLcParenR"/>
            </a:pPr>
            <a:r>
              <a:rPr lang="en-US" sz="2400" dirty="0"/>
              <a:t>Signature Based IDS</a:t>
            </a:r>
          </a:p>
          <a:p>
            <a:pPr marL="1330452" lvl="2" indent="-342900">
              <a:buFont typeface="+mj-lt"/>
              <a:buAutoNum type="alphaLcParenR"/>
            </a:pPr>
            <a:r>
              <a:rPr lang="en-US" sz="2400" dirty="0"/>
              <a:t>Anomaly Based IDS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dirty="0"/>
              <a:t>Case Study: Appling Decision Analysis Process to IDS</a:t>
            </a:r>
          </a:p>
          <a:p>
            <a:pPr marL="987552" lvl="1" indent="-457200">
              <a:buFont typeface="+mj-lt"/>
              <a:buAutoNum type="alphaLcParenR"/>
            </a:pPr>
            <a:r>
              <a:rPr lang="en-US" sz="2400" i="0" dirty="0"/>
              <a:t>Example: Selling your product</a:t>
            </a:r>
          </a:p>
          <a:p>
            <a:pPr marL="987552" lvl="1" indent="-457200">
              <a:buFont typeface="+mj-lt"/>
              <a:buAutoNum type="alphaLcParenR"/>
            </a:pPr>
            <a:r>
              <a:rPr lang="en-US" sz="2400" i="0" dirty="0"/>
              <a:t>Example: USS Cole Bombed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dirty="0"/>
              <a:t>Conclusion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i="0" dirty="0"/>
              <a:t>References</a:t>
            </a:r>
          </a:p>
          <a:p>
            <a:pPr marL="457200" indent="-457200">
              <a:buFont typeface="+mj-lt"/>
              <a:buAutoNum type="arabicParenR"/>
            </a:pPr>
            <a:endParaRPr lang="en-US" dirty="0"/>
          </a:p>
          <a:p>
            <a:pPr marL="457200" indent="-457200">
              <a:buFont typeface="+mj-lt"/>
              <a:buAutoNum type="arabicParenR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212" t="6085" r="11988" b="9003"/>
          <a:stretch/>
        </p:blipFill>
        <p:spPr>
          <a:xfrm>
            <a:off x="8900160" y="0"/>
            <a:ext cx="329184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98F35-D83B-492F-91A1-EE3C4E1C7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Parvathi Saxena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747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17" y="2541494"/>
            <a:ext cx="10986247" cy="779929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/>
              <a:t>DECISION ANALYSIS(DA)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03E9E0-9D22-47E3-BF91-7FD6CB235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Parvathi Saxena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586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365759"/>
            <a:ext cx="4963886" cy="3581401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/>
              <a:t>Coined by </a:t>
            </a:r>
            <a:r>
              <a:rPr lang="en-US" sz="2400" b="1" dirty="0"/>
              <a:t>Ronald Howard(1964)</a:t>
            </a:r>
            <a:r>
              <a:rPr lang="en-US" sz="2400" dirty="0"/>
              <a:t>, professor of Management and Engineering at Stanford University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/>
              <a:t>Evaluates options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/>
              <a:t>Involves complex analysis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5248661"/>
              </p:ext>
            </p:extLst>
          </p:nvPr>
        </p:nvGraphicFramePr>
        <p:xfrm>
          <a:off x="5819231" y="1227909"/>
          <a:ext cx="6372769" cy="50259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A45CFA-171B-4D3D-A1D2-3EF51F7CA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Parvathi Saxena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903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57742" y="1978070"/>
            <a:ext cx="194636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57744" y="4405833"/>
            <a:ext cx="194636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Constraints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57743" y="3193082"/>
            <a:ext cx="194636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Goal</a:t>
            </a:r>
          </a:p>
        </p:txBody>
      </p:sp>
      <p:sp>
        <p:nvSpPr>
          <p:cNvPr id="5" name="Oval Callout 4"/>
          <p:cNvSpPr/>
          <p:nvPr/>
        </p:nvSpPr>
        <p:spPr>
          <a:xfrm>
            <a:off x="2530924" y="665169"/>
            <a:ext cx="2011682" cy="1119107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What we want?</a:t>
            </a:r>
          </a:p>
        </p:txBody>
      </p:sp>
      <p:sp>
        <p:nvSpPr>
          <p:cNvPr id="7" name="Oval Callout 6"/>
          <p:cNvSpPr/>
          <p:nvPr/>
        </p:nvSpPr>
        <p:spPr>
          <a:xfrm>
            <a:off x="3258091" y="3203828"/>
            <a:ext cx="2011682" cy="1119107"/>
          </a:xfrm>
          <a:prstGeom prst="wedgeEllipseCallout">
            <a:avLst>
              <a:gd name="adj1" fmla="val -37716"/>
              <a:gd name="adj2" fmla="val 69503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What we can do?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164" y="663130"/>
            <a:ext cx="1956986" cy="646232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9557657" y="1149531"/>
            <a:ext cx="0" cy="8752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753497" y="2024743"/>
            <a:ext cx="470262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766560" y="2024743"/>
            <a:ext cx="26126" cy="8010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780314" y="2825765"/>
            <a:ext cx="194636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are you trying to achieve?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009709" y="2825764"/>
            <a:ext cx="194636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do you want?</a:t>
            </a:r>
          </a:p>
          <a:p>
            <a:pPr algn="ctr"/>
            <a:endParaRPr lang="en-US" sz="2400" dirty="0"/>
          </a:p>
        </p:txBody>
      </p:sp>
      <p:cxnSp>
        <p:nvCxnSpPr>
          <p:cNvPr id="20" name="Straight Arrow Connector 19"/>
          <p:cNvCxnSpPr>
            <a:endCxn id="18" idx="0"/>
          </p:cNvCxnSpPr>
          <p:nvPr/>
        </p:nvCxnSpPr>
        <p:spPr>
          <a:xfrm>
            <a:off x="8948057" y="2024743"/>
            <a:ext cx="34835" cy="8010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165080" y="2794415"/>
            <a:ext cx="194636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do you want?</a:t>
            </a:r>
          </a:p>
          <a:p>
            <a:pPr algn="ctr"/>
            <a:endParaRPr lang="en-US" sz="2400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1456126" y="2024743"/>
            <a:ext cx="0" cy="8010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Up Arrow Callout 23"/>
          <p:cNvSpPr/>
          <p:nvPr/>
        </p:nvSpPr>
        <p:spPr>
          <a:xfrm>
            <a:off x="5815146" y="4026094"/>
            <a:ext cx="1876700" cy="1786877"/>
          </a:xfrm>
          <a:prstGeom prst="upArrow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Goal</a:t>
            </a:r>
          </a:p>
        </p:txBody>
      </p:sp>
      <p:sp>
        <p:nvSpPr>
          <p:cNvPr id="25" name="Up Arrow Callout 24"/>
          <p:cNvSpPr/>
          <p:nvPr/>
        </p:nvSpPr>
        <p:spPr>
          <a:xfrm>
            <a:off x="8009709" y="4026094"/>
            <a:ext cx="1876700" cy="1767672"/>
          </a:xfrm>
          <a:prstGeom prst="upArrow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Decision Criteria</a:t>
            </a:r>
          </a:p>
        </p:txBody>
      </p:sp>
      <p:sp>
        <p:nvSpPr>
          <p:cNvPr id="28" name="Up Arrow Callout 27"/>
          <p:cNvSpPr/>
          <p:nvPr/>
        </p:nvSpPr>
        <p:spPr>
          <a:xfrm>
            <a:off x="10165080" y="3994744"/>
            <a:ext cx="1876700" cy="1786877"/>
          </a:xfrm>
          <a:prstGeom prst="upArrow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Alternatives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94D968-E602-4EAC-8148-B3B50C81D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Parvathi Saxena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622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352" y="1385047"/>
            <a:ext cx="5741895" cy="3805518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/>
              <a:t>INTRUSION DETECTION SYSTEM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247" y="0"/>
            <a:ext cx="5777753" cy="685799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F71618-AFC6-449F-B090-3E8A43F92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Parvathi Saxena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176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1497" y="342756"/>
            <a:ext cx="6469569" cy="2756646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3600" dirty="0"/>
              <a:t>Monitors suspicious activities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3600" dirty="0"/>
              <a:t>Creates alarms/alerts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3600" dirty="0"/>
              <a:t>Comes in various flavours</a:t>
            </a:r>
          </a:p>
          <a:p>
            <a:pPr marL="0" indent="0" algn="just">
              <a:buNone/>
            </a:pPr>
            <a:endParaRPr lang="en-US" sz="28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50" y="3500845"/>
            <a:ext cx="11704250" cy="3357156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272112" y="741278"/>
            <a:ext cx="67926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IDS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830285" y="1942976"/>
            <a:ext cx="111687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NIDS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509889" y="1942976"/>
            <a:ext cx="102205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HIDS</a:t>
            </a:r>
          </a:p>
        </p:txBody>
      </p:sp>
      <p:cxnSp>
        <p:nvCxnSpPr>
          <p:cNvPr id="46" name="Straight Connector 45"/>
          <p:cNvCxnSpPr>
            <a:stCxn id="43" idx="2"/>
          </p:cNvCxnSpPr>
          <p:nvPr/>
        </p:nvCxnSpPr>
        <p:spPr>
          <a:xfrm>
            <a:off x="9611746" y="1202943"/>
            <a:ext cx="0" cy="279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8388722" y="1466235"/>
            <a:ext cx="2584785" cy="32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44" idx="0"/>
          </p:cNvCxnSpPr>
          <p:nvPr/>
        </p:nvCxnSpPr>
        <p:spPr>
          <a:xfrm>
            <a:off x="8388722" y="1466235"/>
            <a:ext cx="0" cy="476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10973507" y="1499182"/>
            <a:ext cx="0" cy="443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5ECD16-100A-469A-8FB1-D12FDEB62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Parvathi Saxena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800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37242" y="337252"/>
            <a:ext cx="4443984" cy="529152"/>
          </a:xfrm>
        </p:spPr>
        <p:txBody>
          <a:bodyPr/>
          <a:lstStyle/>
          <a:p>
            <a:pPr algn="ctr"/>
            <a:r>
              <a:rPr lang="en-US" sz="3600" b="1" dirty="0"/>
              <a:t>SIGNATURE BASED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931071" y="1088280"/>
            <a:ext cx="5311551" cy="2468467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/>
              <a:t>Has a DB of signatures of malicious threats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/>
              <a:t>There is potential threat to your system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/>
              <a:t>Lag time problem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7489026" y="5395878"/>
            <a:ext cx="4443984" cy="618565"/>
          </a:xfrm>
        </p:spPr>
        <p:txBody>
          <a:bodyPr/>
          <a:lstStyle/>
          <a:p>
            <a:pPr algn="ctr"/>
            <a:r>
              <a:rPr lang="en-US" sz="3600" b="1" dirty="0"/>
              <a:t>ANAMOLY BASED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7489026" y="3556747"/>
            <a:ext cx="4443984" cy="183913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Has an established baseline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Looks for anomalies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Alerts the Administrator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457" y="3778623"/>
            <a:ext cx="5766781" cy="30793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r="13092"/>
          <a:stretch/>
        </p:blipFill>
        <p:spPr>
          <a:xfrm>
            <a:off x="7230036" y="0"/>
            <a:ext cx="4961964" cy="296458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451CF6-48D2-44F5-81AD-43B89101B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Parvathi Saxena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57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707" y="376516"/>
            <a:ext cx="10112188" cy="4437529"/>
          </a:xfrm>
        </p:spPr>
        <p:txBody>
          <a:bodyPr>
            <a:noAutofit/>
          </a:bodyPr>
          <a:lstStyle/>
          <a:p>
            <a:pPr algn="ctr"/>
            <a:r>
              <a:rPr lang="en-US" sz="8000" b="1" u="sng" dirty="0">
                <a:solidFill>
                  <a:srgbClr val="FF0000"/>
                </a:solidFill>
              </a:rPr>
              <a:t>CASE STUDY: </a:t>
            </a:r>
            <a:br>
              <a:rPr lang="en-US" sz="8000" b="1" dirty="0"/>
            </a:br>
            <a:r>
              <a:rPr lang="en-US" sz="8000" b="1" dirty="0"/>
              <a:t>Applying Decision Analysis Process to IDS</a:t>
            </a:r>
          </a:p>
        </p:txBody>
      </p:sp>
      <p:pic>
        <p:nvPicPr>
          <p:cNvPr id="3" name="Picture 2" descr="Image result for det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944" y="3677768"/>
            <a:ext cx="3059209" cy="3059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19AA55-339A-4D49-9FAE-366DB2FDA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Parvathi Saxena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79092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291</TotalTime>
  <Words>605</Words>
  <Application>Microsoft Office PowerPoint</Application>
  <PresentationFormat>Widescreen</PresentationFormat>
  <Paragraphs>160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Calibri</vt:lpstr>
      <vt:lpstr>Franklin Gothic Book</vt:lpstr>
      <vt:lpstr>Wingdings</vt:lpstr>
      <vt:lpstr>Crop</vt:lpstr>
      <vt:lpstr>Decision Analysis in IDS</vt:lpstr>
      <vt:lpstr>CONTENTS</vt:lpstr>
      <vt:lpstr>DECISION ANALYSIS(DA)</vt:lpstr>
      <vt:lpstr>PowerPoint Presentation</vt:lpstr>
      <vt:lpstr>PowerPoint Presentation</vt:lpstr>
      <vt:lpstr>INTRUSION DETECTION SYSTEM</vt:lpstr>
      <vt:lpstr>PowerPoint Presentation</vt:lpstr>
      <vt:lpstr>PowerPoint Presentation</vt:lpstr>
      <vt:lpstr>CASE STUDY:  Applying Decision Analysis Process to IDS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Decision Analysis in IDS</dc:title>
  <dc:creator>OMEGA -Ultimate</dc:creator>
  <cp:lastModifiedBy>OMEGA -Ultimate</cp:lastModifiedBy>
  <cp:revision>32</cp:revision>
  <dcterms:created xsi:type="dcterms:W3CDTF">2017-11-08T18:59:40Z</dcterms:created>
  <dcterms:modified xsi:type="dcterms:W3CDTF">2022-01-11T05:59:47Z</dcterms:modified>
</cp:coreProperties>
</file>